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1859280"/>
            <a:ext cx="6400800" cy="1295400"/>
          </a:xfrm>
        </p:spPr>
        <p:txBody>
          <a:bodyPr/>
          <a:lstStyle/>
          <a:p>
            <a:r>
              <a:rPr lang="en-US" smtClean="0"/>
              <a:t>Click to edit Master title style</a:t>
            </a:r>
            <a:endParaRPr lang="en-US" dirty="0"/>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801112"/>
            <a:ext cx="9144000" cy="932688"/>
          </a:xfrm>
          <a:prstGeom prst="rect">
            <a:avLst/>
          </a:prstGeom>
        </p:spPr>
      </p:pic>
      <p:sp>
        <p:nvSpPr>
          <p:cNvPr id="3" name="Subtitle 2"/>
          <p:cNvSpPr>
            <a:spLocks noGrp="1"/>
          </p:cNvSpPr>
          <p:nvPr>
            <p:ph type="subTitle" idx="1"/>
          </p:nvPr>
        </p:nvSpPr>
        <p:spPr>
          <a:xfrm>
            <a:off x="1371600" y="3429000"/>
            <a:ext cx="6400800" cy="762000"/>
          </a:xfrm>
        </p:spPr>
        <p:txBody>
          <a:bodyPr>
            <a:normAutofit/>
          </a:bodyPr>
          <a:lstStyle>
            <a:lvl1pPr marL="0" indent="0" algn="ctr">
              <a:buNone/>
              <a:defRPr sz="2000" i="1" baseline="0">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bwMode="white"/>
        <p:txBody>
          <a:bodyPr/>
          <a:lstStyle/>
          <a:p>
            <a:fld id="{BC6D22A4-6AF9-4CAB-84FB-E0799A3CCD79}" type="datetimeFigureOut">
              <a:rPr lang="en-US" smtClean="0"/>
              <a:t>9/20/2013</a:t>
            </a:fld>
            <a:endParaRPr lang="en-US"/>
          </a:p>
        </p:txBody>
      </p:sp>
      <p:sp>
        <p:nvSpPr>
          <p:cNvPr id="5" name="Footer Placeholder 4"/>
          <p:cNvSpPr>
            <a:spLocks noGrp="1"/>
          </p:cNvSpPr>
          <p:nvPr>
            <p:ph type="ftr" sz="quarter" idx="11"/>
          </p:nvPr>
        </p:nvSpPr>
        <p:spPr bwMode="white"/>
        <p:txBody>
          <a:bodyPr/>
          <a:lstStyle/>
          <a:p>
            <a:endParaRPr lang="en-US"/>
          </a:p>
        </p:txBody>
      </p:sp>
      <p:sp>
        <p:nvSpPr>
          <p:cNvPr id="6" name="Slide Number Placeholder 5"/>
          <p:cNvSpPr>
            <a:spLocks noGrp="1"/>
          </p:cNvSpPr>
          <p:nvPr>
            <p:ph type="sldNum" sz="quarter" idx="12"/>
          </p:nvPr>
        </p:nvSpPr>
        <p:spPr/>
        <p:txBody>
          <a:bodyPr/>
          <a:lstStyle/>
          <a:p>
            <a:fld id="{93857F8E-6305-4CBC-A425-A1C19DDE53B9}"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C6D22A4-6AF9-4CAB-84FB-E0799A3CCD79}" type="datetimeFigureOut">
              <a:rPr lang="en-US" smtClean="0"/>
              <a:t>9/20/2013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857F8E-6305-4CBC-A425-A1C19DDE53B9}"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09041"/>
            <a:ext cx="1295400" cy="43180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400" y="1219199"/>
            <a:ext cx="5181600" cy="42672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C6D22A4-6AF9-4CAB-84FB-E0799A3CCD79}" type="datetimeFigureOut">
              <a:rPr lang="en-US" smtClean="0"/>
              <a:t>9/20/2013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857F8E-6305-4CBC-A425-A1C19DDE53B9}"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1371600" y="2438400"/>
            <a:ext cx="6400800" cy="304800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C6D22A4-6AF9-4CAB-84FB-E0799A3CCD79}" type="datetimeFigureOut">
              <a:rPr lang="en-US" smtClean="0"/>
              <a:t>9/20/2013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857F8E-6305-4CBC-A425-A1C19DDE53B9}" type="slidenum">
              <a:rPr lang="en-US" smtClean="0"/>
              <a:t>‹#›</a:t>
            </a:fld>
            <a:endParaRPr lang="en-US"/>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BC6D22A4-6AF9-4CAB-84FB-E0799A3CCD79}" type="datetimeFigureOut">
              <a:rPr lang="en-US" smtClean="0"/>
              <a:t>9/20/2013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857F8E-6305-4CBC-A425-A1C19DDE53B9}" type="slidenum">
              <a:rPr lang="en-US" smtClean="0"/>
              <a:t>‹#›</a:t>
            </a:fld>
            <a:endParaRPr lang="en-US"/>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
        <p:nvSpPr>
          <p:cNvPr id="2" name="Title 1"/>
          <p:cNvSpPr>
            <a:spLocks noGrp="1"/>
          </p:cNvSpPr>
          <p:nvPr>
            <p:ph type="title"/>
          </p:nvPr>
        </p:nvSpPr>
        <p:spPr>
          <a:xfrm>
            <a:off x="1447800" y="3410267"/>
            <a:ext cx="6248400" cy="1456373"/>
          </a:xfrm>
        </p:spPr>
        <p:txBody>
          <a:bodyPr anchor="t">
            <a:normAutofit/>
          </a:bodyPr>
          <a:lstStyle>
            <a:lvl1pPr algn="ctr">
              <a:defRPr sz="3600" b="0" i="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447800" y="1503680"/>
            <a:ext cx="6248400" cy="1566862"/>
          </a:xfrm>
        </p:spPr>
        <p:txBody>
          <a:bodyPr anchor="b"/>
          <a:lstStyle>
            <a:lvl1pPr marL="0" indent="0" algn="ctr">
              <a:buNone/>
              <a:defRPr sz="2000" b="0" i="1"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0" name="Content Placeholder 9"/>
          <p:cNvSpPr>
            <a:spLocks noGrp="1"/>
          </p:cNvSpPr>
          <p:nvPr>
            <p:ph sz="quarter" idx="13"/>
          </p:nvPr>
        </p:nvSpPr>
        <p:spPr>
          <a:xfrm>
            <a:off x="1371600" y="2438400"/>
            <a:ext cx="3124200" cy="3124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BC6D22A4-6AF9-4CAB-84FB-E0799A3CCD79}" type="datetimeFigureOut">
              <a:rPr lang="en-US" smtClean="0"/>
              <a:t>9/20/2013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857F8E-6305-4CBC-A425-A1C19DDE53B9}" type="slidenum">
              <a:rPr lang="en-US" smtClean="0"/>
              <a:t>‹#›</a:t>
            </a:fld>
            <a:endParaRPr lang="en-US"/>
          </a:p>
        </p:txBody>
      </p:sp>
      <p:sp>
        <p:nvSpPr>
          <p:cNvPr id="12" name="Content Placeholder 11"/>
          <p:cNvSpPr>
            <a:spLocks noGrp="1"/>
          </p:cNvSpPr>
          <p:nvPr>
            <p:ph sz="quarter" idx="14"/>
          </p:nvPr>
        </p:nvSpPr>
        <p:spPr>
          <a:xfrm>
            <a:off x="4648200" y="2438400"/>
            <a:ext cx="3124200" cy="3124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2" name="Picture 11" descr="flourish2.png"/>
          <p:cNvPicPr>
            <a:picLocks noChangeAspect="1"/>
          </p:cNvPicPr>
          <p:nvPr/>
        </p:nvPicPr>
        <p:blipFill>
          <a:blip r:embed="rId2">
            <a:clrChange>
              <a:clrFrom>
                <a:srgbClr val="000000">
                  <a:alpha val="0"/>
                </a:srgbClr>
              </a:clrFrom>
              <a:clrTo>
                <a:srgbClr val="000000">
                  <a:alpha val="0"/>
                </a:srgbClr>
              </a:clrTo>
            </a:clrChange>
            <a:lum bright="-14000"/>
          </a:blip>
          <a:stretch>
            <a:fillRect/>
          </a:stretch>
        </p:blipFill>
        <p:spPr>
          <a:xfrm>
            <a:off x="0" y="1618488"/>
            <a:ext cx="9144000" cy="932688"/>
          </a:xfrm>
          <a:prstGeom prst="rect">
            <a:avLst/>
          </a:prstGeom>
        </p:spPr>
      </p:pic>
      <p:sp>
        <p:nvSpPr>
          <p:cNvPr id="11" name="Content Placeholder 10"/>
          <p:cNvSpPr>
            <a:spLocks noGrp="1"/>
          </p:cNvSpPr>
          <p:nvPr>
            <p:ph sz="quarter" idx="13"/>
          </p:nvPr>
        </p:nvSpPr>
        <p:spPr>
          <a:xfrm>
            <a:off x="1371600" y="2819400"/>
            <a:ext cx="3124200" cy="2743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48200" y="2819400"/>
            <a:ext cx="3124200" cy="2743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371600" y="2362201"/>
            <a:ext cx="3125788" cy="451338"/>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5025" y="2359152"/>
            <a:ext cx="3127375" cy="448056"/>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BC6D22A4-6AF9-4CAB-84FB-E0799A3CCD79}" type="datetimeFigureOut">
              <a:rPr lang="en-US" smtClean="0"/>
              <a:t>9/20/2013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3857F8E-6305-4CBC-A425-A1C19DDE53B9}"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C6D22A4-6AF9-4CAB-84FB-E0799A3CCD79}" type="datetimeFigureOut">
              <a:rPr lang="en-US" smtClean="0"/>
              <a:t>9/20/2013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3857F8E-6305-4CBC-A425-A1C19DDE53B9}" type="slidenum">
              <a:rPr lang="en-US" smtClean="0"/>
              <a:t>‹#›</a:t>
            </a:fld>
            <a:endParaRPr lang="en-US"/>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BC6D22A4-6AF9-4CAB-84FB-E0799A3CCD79}" type="datetimeFigureOut">
              <a:rPr lang="en-US" smtClean="0"/>
              <a:t>9/20/2013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857F8E-6305-4CBC-A425-A1C19DDE53B9}"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1" y="1676400"/>
            <a:ext cx="2819399" cy="599440"/>
          </a:xfrm>
        </p:spPr>
        <p:txBody>
          <a:bodyPr anchor="b">
            <a:noAutofit/>
          </a:bodyPr>
          <a:lstStyle>
            <a:lvl1pPr algn="ctr">
              <a:defRPr sz="1700" b="1" cap="all" spc="0" baseline="0"/>
            </a:lvl1pPr>
          </a:lstStyle>
          <a:p>
            <a:r>
              <a:rPr lang="en-US" smtClean="0"/>
              <a:t>Click to edit Master title style</a:t>
            </a:r>
            <a:endParaRPr lang="en-US" dirty="0"/>
          </a:p>
        </p:txBody>
      </p:sp>
      <p:sp>
        <p:nvSpPr>
          <p:cNvPr id="4" name="Text Placeholder 3"/>
          <p:cNvSpPr>
            <a:spLocks noGrp="1"/>
          </p:cNvSpPr>
          <p:nvPr>
            <p:ph type="body" sz="half" idx="2"/>
          </p:nvPr>
        </p:nvSpPr>
        <p:spPr>
          <a:xfrm>
            <a:off x="4953001" y="2275840"/>
            <a:ext cx="2819399" cy="290576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C6D22A4-6AF9-4CAB-84FB-E0799A3CCD79}" type="datetimeFigureOut">
              <a:rPr lang="en-US" smtClean="0"/>
              <a:t>9/20/2013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857F8E-6305-4CBC-A425-A1C19DDE53B9}" type="slidenum">
              <a:rPr lang="en-US" smtClean="0"/>
              <a:t>‹#›</a:t>
            </a:fld>
            <a:endParaRPr lang="en-US"/>
          </a:p>
        </p:txBody>
      </p:sp>
      <p:sp>
        <p:nvSpPr>
          <p:cNvPr id="9" name="Content Placeholder 8"/>
          <p:cNvSpPr>
            <a:spLocks noGrp="1"/>
          </p:cNvSpPr>
          <p:nvPr>
            <p:ph sz="quarter" idx="13"/>
          </p:nvPr>
        </p:nvSpPr>
        <p:spPr>
          <a:xfrm>
            <a:off x="1371600" y="1676400"/>
            <a:ext cx="3276600" cy="3505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0" name="Plaque 9"/>
          <p:cNvSpPr/>
          <p:nvPr/>
        </p:nvSpPr>
        <p:spPr>
          <a:xfrm>
            <a:off x="1463040" y="1847088"/>
            <a:ext cx="3090672" cy="3090672"/>
          </a:xfrm>
          <a:prstGeom prst="plaque">
            <a:avLst>
              <a:gd name="adj" fmla="val 8438"/>
            </a:avLst>
          </a:prstGeom>
          <a:noFill/>
          <a:ln w="9525">
            <a:solidFill>
              <a:schemeClr val="tx2">
                <a:alpha val="17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953000" y="1676400"/>
            <a:ext cx="2819400" cy="599440"/>
          </a:xfrm>
        </p:spPr>
        <p:txBody>
          <a:bodyPr anchor="b">
            <a:noAutofit/>
          </a:bodyPr>
          <a:lstStyle>
            <a:lvl1pPr algn="ctr">
              <a:defRPr sz="1700" b="1" cap="all" spc="0" baseline="0"/>
            </a:lvl1pPr>
          </a:lstStyle>
          <a:p>
            <a:r>
              <a:rPr lang="en-US" smtClean="0"/>
              <a:t>Click to edit Master title style</a:t>
            </a:r>
            <a:endParaRPr lang="en-US" dirty="0"/>
          </a:p>
        </p:txBody>
      </p:sp>
      <p:sp>
        <p:nvSpPr>
          <p:cNvPr id="3" name="Picture Placeholder 2"/>
          <p:cNvSpPr>
            <a:spLocks noGrp="1"/>
          </p:cNvSpPr>
          <p:nvPr>
            <p:ph type="pic" idx="1"/>
          </p:nvPr>
        </p:nvSpPr>
        <p:spPr>
          <a:xfrm>
            <a:off x="1524000" y="1905000"/>
            <a:ext cx="2971800" cy="2971800"/>
          </a:xfrm>
          <a:prstGeom prst="plaque">
            <a:avLst>
              <a:gd name="adj" fmla="val 8341"/>
            </a:avLst>
          </a:prstGeom>
          <a:solidFill>
            <a:schemeClr val="bg1">
              <a:lumMod val="95000"/>
              <a:alpha val="35000"/>
            </a:schemeClr>
          </a:solidFill>
          <a:ln w="98425" cmpd="thinThick">
            <a:noFill/>
            <a:bevel/>
          </a:ln>
        </p:spPr>
        <p:txBody>
          <a:bodyPr>
            <a:normAutofit/>
          </a:bodyPr>
          <a:lstStyle>
            <a:lvl1pPr marL="0" indent="0" algn="ctr">
              <a:buNone/>
              <a:defRPr sz="1800" baseline="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953000" y="2276856"/>
            <a:ext cx="2819400" cy="287528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C6D22A4-6AF9-4CAB-84FB-E0799A3CCD79}" type="datetimeFigureOut">
              <a:rPr lang="en-US" smtClean="0"/>
              <a:t>9/20/2013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857F8E-6305-4CBC-A425-A1C19DDE53B9}"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window3.png"/>
          <p:cNvPicPr>
            <a:picLocks noChangeAspect="1"/>
          </p:cNvPicPr>
          <p:nvPr/>
        </p:nvPicPr>
        <p:blipFill>
          <a:blip r:embed="rId13"/>
          <a:stretch>
            <a:fillRect/>
          </a:stretch>
        </p:blipFill>
        <p:spPr>
          <a:xfrm>
            <a:off x="0" y="0"/>
            <a:ext cx="9144000" cy="6858000"/>
          </a:xfrm>
          <a:prstGeom prst="rect">
            <a:avLst/>
          </a:prstGeom>
        </p:spPr>
      </p:pic>
      <p:sp>
        <p:nvSpPr>
          <p:cNvPr id="2" name="Title Placeholder 1"/>
          <p:cNvSpPr>
            <a:spLocks noGrp="1"/>
          </p:cNvSpPr>
          <p:nvPr>
            <p:ph type="title"/>
          </p:nvPr>
        </p:nvSpPr>
        <p:spPr>
          <a:xfrm>
            <a:off x="1371600" y="1295400"/>
            <a:ext cx="6400800" cy="6858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371600" y="2057400"/>
            <a:ext cx="6400800" cy="342900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bwMode="white">
          <a:xfrm>
            <a:off x="304800" y="6356350"/>
            <a:ext cx="2133600" cy="365125"/>
          </a:xfrm>
          <a:prstGeom prst="rect">
            <a:avLst/>
          </a:prstGeom>
          <a:ln>
            <a:noFill/>
          </a:ln>
        </p:spPr>
        <p:txBody>
          <a:bodyPr vert="horz" lIns="91440" tIns="45720" rIns="91440" bIns="45720" rtlCol="0" anchor="ctr"/>
          <a:lstStyle>
            <a:lvl1pPr algn="l">
              <a:defRPr sz="1100" baseline="0">
                <a:solidFill>
                  <a:schemeClr val="accent1">
                    <a:lumMod val="60000"/>
                    <a:lumOff val="40000"/>
                  </a:schemeClr>
                </a:solidFill>
              </a:defRPr>
            </a:lvl1pPr>
          </a:lstStyle>
          <a:p>
            <a:fld id="{BC6D22A4-6AF9-4CAB-84FB-E0799A3CCD79}" type="datetimeFigureOut">
              <a:rPr lang="en-US" smtClean="0"/>
              <a:t>9/20/2013</a:t>
            </a:fld>
            <a:endParaRPr lang="en-US"/>
          </a:p>
        </p:txBody>
      </p:sp>
      <p:sp>
        <p:nvSpPr>
          <p:cNvPr id="5" name="Footer Placeholder 4"/>
          <p:cNvSpPr>
            <a:spLocks noGrp="1"/>
          </p:cNvSpPr>
          <p:nvPr>
            <p:ph type="ftr" sz="quarter" idx="3"/>
          </p:nvPr>
        </p:nvSpPr>
        <p:spPr bwMode="white">
          <a:xfrm>
            <a:off x="2971800" y="6356350"/>
            <a:ext cx="3200400" cy="365125"/>
          </a:xfrm>
          <a:prstGeom prst="rect">
            <a:avLst/>
          </a:prstGeom>
        </p:spPr>
        <p:txBody>
          <a:bodyPr vert="horz" lIns="91440" tIns="45720" rIns="91440" bIns="45720" rtlCol="0" anchor="ctr"/>
          <a:lstStyle>
            <a:lvl1pPr algn="ctr">
              <a:defRPr sz="1100" baseline="0">
                <a:solidFill>
                  <a:schemeClr val="accent1">
                    <a:lumMod val="60000"/>
                    <a:lumOff val="40000"/>
                  </a:schemeClr>
                </a:solidFill>
              </a:defRPr>
            </a:lvl1pPr>
          </a:lstStyle>
          <a:p>
            <a:endParaRPr lang="en-US"/>
          </a:p>
        </p:txBody>
      </p:sp>
      <p:sp>
        <p:nvSpPr>
          <p:cNvPr id="6" name="Slide Number Placeholder 5"/>
          <p:cNvSpPr>
            <a:spLocks noGrp="1"/>
          </p:cNvSpPr>
          <p:nvPr>
            <p:ph type="sldNum" sz="quarter" idx="4"/>
          </p:nvPr>
        </p:nvSpPr>
        <p:spPr bwMode="white">
          <a:xfrm>
            <a:off x="6675120" y="6364224"/>
            <a:ext cx="2133600" cy="365125"/>
          </a:xfrm>
          <a:prstGeom prst="rect">
            <a:avLst/>
          </a:prstGeom>
        </p:spPr>
        <p:txBody>
          <a:bodyPr vert="horz" lIns="91440" tIns="45720" rIns="91440" bIns="45720" rtlCol="0" anchor="ctr"/>
          <a:lstStyle>
            <a:lvl1pPr algn="r">
              <a:defRPr sz="1200" b="1" baseline="0">
                <a:solidFill>
                  <a:schemeClr val="accent1">
                    <a:lumMod val="60000"/>
                    <a:lumOff val="40000"/>
                  </a:schemeClr>
                </a:solidFill>
              </a:defRPr>
            </a:lvl1pPr>
          </a:lstStyle>
          <a:p>
            <a:fld id="{93857F8E-6305-4CBC-A425-A1C19DDE53B9}"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274320" algn="l" defTabSz="914400" rtl="0" eaLnBrk="1" latinLnBrk="0" hangingPunct="1">
        <a:lnSpc>
          <a:spcPct val="150000"/>
        </a:lnSpc>
        <a:spcBef>
          <a:spcPct val="20000"/>
        </a:spcBef>
        <a:buClrTx/>
        <a:buFont typeface="Wingdings" pitchFamily="2" charset="2"/>
        <a:buChar char="v"/>
        <a:defRPr sz="1800" kern="1200" baseline="0">
          <a:solidFill>
            <a:schemeClr val="tx1"/>
          </a:solidFill>
          <a:latin typeface="+mn-lt"/>
          <a:ea typeface="+mn-ea"/>
          <a:cs typeface="+mn-cs"/>
        </a:defRPr>
      </a:lvl1pPr>
      <a:lvl2pPr marL="742950" indent="-228600" algn="l" defTabSz="914400" rtl="0" eaLnBrk="1" latinLnBrk="0" hangingPunct="1">
        <a:spcBef>
          <a:spcPct val="20000"/>
        </a:spcBef>
        <a:buClrTx/>
        <a:buFont typeface="Arial" pitchFamily="34" charset="0"/>
        <a:buChar char="•"/>
        <a:defRPr sz="1600" kern="1200" baseline="0">
          <a:solidFill>
            <a:schemeClr val="tx1"/>
          </a:solidFill>
          <a:latin typeface="+mn-lt"/>
          <a:ea typeface="+mn-ea"/>
          <a:cs typeface="+mn-cs"/>
        </a:defRPr>
      </a:lvl2pPr>
      <a:lvl3pPr marL="11430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3pPr>
      <a:lvl4pPr marL="16002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4pPr>
      <a:lvl5pPr marL="20574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5pPr>
      <a:lvl6pPr marL="2514600" indent="-228600" algn="l" defTabSz="914400" rtl="0" eaLnBrk="1" latinLnBrk="0" hangingPunct="1">
        <a:spcBef>
          <a:spcPct val="20000"/>
        </a:spcBef>
        <a:buClrTx/>
        <a:buFont typeface="Arial" pitchFamily="34" charset="0"/>
        <a:buChar char="•"/>
        <a:defRPr sz="1400" kern="1200">
          <a:solidFill>
            <a:schemeClr val="tx1"/>
          </a:solidFill>
          <a:latin typeface="+mn-lt"/>
          <a:ea typeface="+mn-ea"/>
          <a:cs typeface="+mn-cs"/>
        </a:defRPr>
      </a:lvl6pPr>
      <a:lvl7pPr marL="29718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7pPr>
      <a:lvl8pPr marL="3429000" indent="-228600" algn="l" defTabSz="914400" rtl="0" eaLnBrk="1" latinLnBrk="0" hangingPunct="1">
        <a:spcBef>
          <a:spcPct val="20000"/>
        </a:spcBef>
        <a:buClrTx/>
        <a:buFont typeface="Arial" pitchFamily="34" charset="0"/>
        <a:buChar char="•"/>
        <a:defRPr sz="1200" kern="1200" baseline="0">
          <a:solidFill>
            <a:schemeClr val="tx1"/>
          </a:solidFill>
          <a:latin typeface="+mn-lt"/>
          <a:ea typeface="+mn-ea"/>
          <a:cs typeface="+mn-cs"/>
        </a:defRPr>
      </a:lvl8pPr>
      <a:lvl9pPr marL="38862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43000"/>
            <a:ext cx="7772400" cy="1470025"/>
          </a:xfrm>
        </p:spPr>
        <p:txBody>
          <a:bodyPr>
            <a:normAutofit fontScale="90000"/>
          </a:bodyPr>
          <a:lstStyle/>
          <a:p>
            <a:r>
              <a:rPr lang="en-US" dirty="0" smtClean="0"/>
              <a:t>Libel, Prior Restraint, and Objectivity</a:t>
            </a:r>
            <a:br>
              <a:rPr lang="en-US" dirty="0" smtClean="0"/>
            </a:br>
            <a:r>
              <a:rPr lang="en-US" dirty="0" smtClean="0"/>
              <a:t> </a:t>
            </a:r>
            <a:r>
              <a:rPr lang="en-US" sz="1300" dirty="0" smtClean="0"/>
              <a:t>A</a:t>
            </a:r>
            <a:r>
              <a:rPr lang="en-US" dirty="0" smtClean="0"/>
              <a:t> </a:t>
            </a:r>
            <a:r>
              <a:rPr lang="en-US" sz="1300" dirty="0" smtClean="0"/>
              <a:t>Story Based on True Events</a:t>
            </a:r>
            <a:endParaRPr lang="en-US" sz="1300" dirty="0"/>
          </a:p>
        </p:txBody>
      </p:sp>
      <p:sp>
        <p:nvSpPr>
          <p:cNvPr id="3" name="Subtitle 2"/>
          <p:cNvSpPr>
            <a:spLocks noGrp="1"/>
          </p:cNvSpPr>
          <p:nvPr>
            <p:ph type="subTitle" idx="1"/>
          </p:nvPr>
        </p:nvSpPr>
        <p:spPr/>
        <p:txBody>
          <a:bodyPr>
            <a:noAutofit/>
          </a:bodyPr>
          <a:lstStyle/>
          <a:p>
            <a:r>
              <a:rPr lang="en-US" sz="1800" dirty="0" smtClean="0"/>
              <a:t>By the Awesome Crew</a:t>
            </a:r>
          </a:p>
          <a:p>
            <a:r>
              <a:rPr lang="en-US" sz="1800" dirty="0" smtClean="0"/>
              <a:t>AKA</a:t>
            </a:r>
          </a:p>
          <a:p>
            <a:r>
              <a:rPr lang="en-US" sz="1800" dirty="0" smtClean="0"/>
              <a:t>Brooke, Kenley, Noemi, and Derrick</a:t>
            </a:r>
            <a:endParaRPr lang="en-US" sz="1800" dirty="0"/>
          </a:p>
        </p:txBody>
      </p:sp>
    </p:spTree>
    <p:extLst>
      <p:ext uri="{BB962C8B-B14F-4D97-AF65-F5344CB8AC3E}">
        <p14:creationId xmlns:p14="http://schemas.microsoft.com/office/powerpoint/2010/main" val="20953882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Objectivity</a:t>
            </a:r>
            <a:endParaRPr lang="en-US" dirty="0"/>
          </a:p>
        </p:txBody>
      </p:sp>
      <p:sp>
        <p:nvSpPr>
          <p:cNvPr id="3" name="Content Placeholder 2"/>
          <p:cNvSpPr>
            <a:spLocks noGrp="1"/>
          </p:cNvSpPr>
          <p:nvPr>
            <p:ph idx="1"/>
          </p:nvPr>
        </p:nvSpPr>
        <p:spPr>
          <a:xfrm>
            <a:off x="1371600" y="2286000"/>
            <a:ext cx="6400800" cy="3429000"/>
          </a:xfrm>
        </p:spPr>
        <p:txBody>
          <a:bodyPr>
            <a:noAutofit/>
          </a:bodyPr>
          <a:lstStyle/>
          <a:p>
            <a:r>
              <a:rPr lang="en-US" sz="1200" dirty="0" smtClean="0"/>
              <a:t>objectivity </a:t>
            </a:r>
            <a:r>
              <a:rPr lang="en-US" sz="1200" dirty="0"/>
              <a:t>- the detached and unprejudiced gathering and dissemination of news and information. </a:t>
            </a:r>
          </a:p>
          <a:p>
            <a:endParaRPr lang="en-US" sz="1200" dirty="0"/>
          </a:p>
          <a:p>
            <a:r>
              <a:rPr lang="en-US" sz="1200" dirty="0"/>
              <a:t>Objectivity means that when covering hard news, reporters don’t convey their own feelings, biases or prejudices in their stories. They accomplish this by writing stories using a language that is neutral and avoids characterizing people or institutions in ways good or bad.</a:t>
            </a:r>
          </a:p>
          <a:p>
            <a:endParaRPr lang="en-US" sz="1200" dirty="0"/>
          </a:p>
          <a:p>
            <a:r>
              <a:rPr lang="en-US" sz="1200" dirty="0"/>
              <a:t>The intrepid protesters demonstrated against the unjust government policies.</a:t>
            </a:r>
          </a:p>
          <a:p>
            <a:endParaRPr lang="en-US" sz="1200" dirty="0"/>
          </a:p>
          <a:p>
            <a:r>
              <a:rPr lang="en-US" sz="1200" dirty="0"/>
              <a:t>Just by using the words “intrepid” and “unjust” the writer has quickly conveyed his feelings on the story – the protesters are brave and just in their cause, the government policies are wrong. For this reason, hard-news reporters usually avoid using adjectives in their stories.</a:t>
            </a:r>
            <a:endParaRPr lang="en-US" sz="1200" dirty="0"/>
          </a:p>
        </p:txBody>
      </p:sp>
    </p:spTree>
    <p:extLst>
      <p:ext uri="{BB962C8B-B14F-4D97-AF65-F5344CB8AC3E}">
        <p14:creationId xmlns:p14="http://schemas.microsoft.com/office/powerpoint/2010/main" val="378459800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Prior Restraint</a:t>
            </a:r>
            <a:endParaRPr lang="en-US" dirty="0"/>
          </a:p>
        </p:txBody>
      </p:sp>
      <p:sp>
        <p:nvSpPr>
          <p:cNvPr id="3" name="Content Placeholder 2"/>
          <p:cNvSpPr>
            <a:spLocks noGrp="1"/>
          </p:cNvSpPr>
          <p:nvPr>
            <p:ph idx="1"/>
          </p:nvPr>
        </p:nvSpPr>
        <p:spPr/>
        <p:txBody>
          <a:bodyPr>
            <a:normAutofit lnSpcReduction="10000"/>
          </a:bodyPr>
          <a:lstStyle/>
          <a:p>
            <a:r>
              <a:rPr lang="en-US" dirty="0" smtClean="0"/>
              <a:t>Definition- Judicial suppression of material that would be published or broadcast, on the grounds that it is libelous or harmful.</a:t>
            </a:r>
          </a:p>
          <a:p>
            <a:r>
              <a:rPr lang="en-US" dirty="0" smtClean="0"/>
              <a:t>Prior restraint is related to journalism in that the news media is allowed to publish information free of government </a:t>
            </a:r>
            <a:r>
              <a:rPr lang="en-US" dirty="0" smtClean="0"/>
              <a:t>censorship</a:t>
            </a:r>
            <a:r>
              <a:rPr lang="en-US" dirty="0" smtClean="0"/>
              <a:t>.</a:t>
            </a:r>
          </a:p>
          <a:p>
            <a:r>
              <a:rPr lang="en-US" dirty="0" smtClean="0"/>
              <a:t>Example: A judge can issue a gag order on a trial which prohibits the people involved in the trial from speaking about it publicly in order to protect the defendant’s right to an </a:t>
            </a:r>
            <a:r>
              <a:rPr lang="en-US" smtClean="0"/>
              <a:t>unbiased trial. </a:t>
            </a:r>
            <a:endParaRPr lang="en-US" dirty="0" smtClean="0"/>
          </a:p>
        </p:txBody>
      </p:sp>
    </p:spTree>
    <p:extLst>
      <p:ext uri="{BB962C8B-B14F-4D97-AF65-F5344CB8AC3E}">
        <p14:creationId xmlns:p14="http://schemas.microsoft.com/office/powerpoint/2010/main" val="15315721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Libel</a:t>
            </a:r>
            <a:endParaRPr lang="en-US" dirty="0"/>
          </a:p>
        </p:txBody>
      </p:sp>
      <p:sp>
        <p:nvSpPr>
          <p:cNvPr id="3" name="Content Placeholder 2"/>
          <p:cNvSpPr>
            <a:spLocks noGrp="1"/>
          </p:cNvSpPr>
          <p:nvPr>
            <p:ph idx="1"/>
          </p:nvPr>
        </p:nvSpPr>
        <p:spPr/>
        <p:txBody>
          <a:bodyPr/>
          <a:lstStyle/>
          <a:p>
            <a:r>
              <a:rPr lang="en-US" dirty="0" smtClean="0"/>
              <a:t>Definition- Defamation through writing and print.</a:t>
            </a:r>
          </a:p>
          <a:p>
            <a:r>
              <a:rPr lang="en-US" dirty="0" smtClean="0"/>
              <a:t>Libel is relevant because it is against the law for journalists to do.</a:t>
            </a:r>
          </a:p>
          <a:p>
            <a:r>
              <a:rPr lang="en-US" dirty="0" smtClean="0"/>
              <a:t>Example:  Justin Timberlake was asked by a girl to dance with her during an interview.  Justin politely declined but the news media reported the occurrence as if Justin had rudely said no and acted as if he were a bad person.</a:t>
            </a:r>
            <a:endParaRPr lang="en-US" dirty="0"/>
          </a:p>
        </p:txBody>
      </p:sp>
    </p:spTree>
    <p:extLst>
      <p:ext uri="{BB962C8B-B14F-4D97-AF65-F5344CB8AC3E}">
        <p14:creationId xmlns:p14="http://schemas.microsoft.com/office/powerpoint/2010/main" val="343248855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219200"/>
            <a:ext cx="8229600" cy="1143000"/>
          </a:xfrm>
        </p:spPr>
        <p:txBody>
          <a:bodyPr>
            <a:noAutofit/>
          </a:bodyPr>
          <a:lstStyle/>
          <a:p>
            <a:r>
              <a:rPr lang="en-US" sz="9600" dirty="0" smtClean="0"/>
              <a:t>Fin</a:t>
            </a:r>
            <a:endParaRPr lang="en-US" sz="9600" dirty="0"/>
          </a:p>
        </p:txBody>
      </p:sp>
    </p:spTree>
    <p:extLst>
      <p:ext uri="{BB962C8B-B14F-4D97-AF65-F5344CB8AC3E}">
        <p14:creationId xmlns:p14="http://schemas.microsoft.com/office/powerpoint/2010/main" val="251231249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uture">
  <a:themeElements>
    <a:clrScheme name="Couture">
      <a:dk1>
        <a:sysClr val="windowText" lastClr="000000"/>
      </a:dk1>
      <a:lt1>
        <a:sysClr val="window" lastClr="FFFFFF"/>
      </a:lt1>
      <a:dk2>
        <a:srgbClr val="37302A"/>
      </a:dk2>
      <a:lt2>
        <a:srgbClr val="D0CCB9"/>
      </a:lt2>
      <a:accent1>
        <a:srgbClr val="9E8E5C"/>
      </a:accent1>
      <a:accent2>
        <a:srgbClr val="A09781"/>
      </a:accent2>
      <a:accent3>
        <a:srgbClr val="85776D"/>
      </a:accent3>
      <a:accent4>
        <a:srgbClr val="AEAFA9"/>
      </a:accent4>
      <a:accent5>
        <a:srgbClr val="8D878B"/>
      </a:accent5>
      <a:accent6>
        <a:srgbClr val="6B6149"/>
      </a:accent6>
      <a:hlink>
        <a:srgbClr val="B6A272"/>
      </a:hlink>
      <a:folHlink>
        <a:srgbClr val="8A784F"/>
      </a:folHlink>
    </a:clrScheme>
    <a:fontScheme name="Black Tie">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70000"/>
              </a:schemeClr>
            </a:gs>
            <a:gs pos="100000">
              <a:schemeClr val="phClr">
                <a:shade val="80000"/>
              </a:schemeClr>
            </a:gs>
          </a:gsLst>
          <a:path path="circle">
            <a:fillToRect l="50000" t="100000" r="100000" b="100000"/>
          </a:path>
        </a:gradFill>
        <a:blipFill rotWithShape="1">
          <a:blip xmlns:r="http://schemas.openxmlformats.org/officeDocument/2006/relationships" r:embed="rId1">
            <a:duotone>
              <a:schemeClr val="phClr">
                <a:shade val="30000"/>
                <a:satMod val="200000"/>
              </a:schemeClr>
              <a:schemeClr val="phClr">
                <a:tint val="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Couture</Template>
  <TotalTime>67</TotalTime>
  <Words>293</Words>
  <Application>Microsoft Office PowerPoint</Application>
  <PresentationFormat>On-screen Show (4:3)</PresentationFormat>
  <Paragraphs>21</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Couture</vt:lpstr>
      <vt:lpstr>Libel, Prior Restraint, and Objectivity  A Story Based on True Events</vt:lpstr>
      <vt:lpstr>Objectivity</vt:lpstr>
      <vt:lpstr>Prior Restraint</vt:lpstr>
      <vt:lpstr>Libel</vt:lpstr>
      <vt:lpstr>Fin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Libel, Prior Restraint, and Objectivity Based on True Events</dc:title>
  <dc:creator>acs</dc:creator>
  <cp:lastModifiedBy>acs</cp:lastModifiedBy>
  <cp:revision>6</cp:revision>
  <dcterms:created xsi:type="dcterms:W3CDTF">2013-09-19T17:13:23Z</dcterms:created>
  <dcterms:modified xsi:type="dcterms:W3CDTF">2013-09-20T17:14:03Z</dcterms:modified>
</cp:coreProperties>
</file>